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F0"/>
    <a:srgbClr val="244894"/>
    <a:srgbClr val="304894"/>
    <a:srgbClr val="D3242E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81" autoAdjust="0"/>
  </p:normalViewPr>
  <p:slideViewPr>
    <p:cSldViewPr>
      <p:cViewPr>
        <p:scale>
          <a:sx n="66" d="100"/>
          <a:sy n="66" d="100"/>
        </p:scale>
        <p:origin x="-2850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C24F-2FE1-46B0-A2C7-EB6CAB7D8519}" type="datetimeFigureOut">
              <a:rPr lang="de-DE" smtClean="0"/>
              <a:t>23.09.2016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85800-EE0C-4F9C-A2F1-B9C52D6083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16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4939B7-9A0A-4FB0-9B61-842DB3B475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766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0038F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sz="4800">
              <a:solidFill>
                <a:srgbClr val="244894"/>
              </a:solidFill>
              <a:latin typeface="Times" charset="0"/>
            </a:endParaRPr>
          </a:p>
        </p:txBody>
      </p:sp>
      <p:pic>
        <p:nvPicPr>
          <p:cNvPr id="5" name="Picture 8" descr="Streif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HM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297" y="260648"/>
            <a:ext cx="6381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2" y="3122613"/>
            <a:ext cx="7784603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0C9DA7-402A-46E7-A0BF-4ADDE1E3A9D2}" type="datetime1">
              <a:rPr lang="de-DE" smtClean="0"/>
              <a:t>23.09.2016</a:t>
            </a:fld>
            <a:endParaRPr lang="de-DE" dirty="0"/>
          </a:p>
        </p:txBody>
      </p:sp>
      <p:sp>
        <p:nvSpPr>
          <p:cNvPr id="22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6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0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41264-CD6A-4CF5-AAE8-110C11A555E7}" type="datetime1">
              <a:rPr lang="de-DE" smtClean="0"/>
              <a:t>23.09.2016</a:t>
            </a:fld>
            <a:endParaRPr lang="de-DE"/>
          </a:p>
        </p:txBody>
      </p:sp>
      <p:sp>
        <p:nvSpPr>
          <p:cNvPr id="6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06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3811588" cy="4352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03738" y="1773238"/>
            <a:ext cx="3813175" cy="43529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973B-3B7A-4E5A-9278-E11F6F92CFEF}" type="datetime1">
              <a:rPr lang="de-DE" smtClean="0"/>
              <a:t>23.09.2016</a:t>
            </a:fld>
            <a:endParaRPr lang="de-DE"/>
          </a:p>
        </p:txBody>
      </p:sp>
      <p:sp>
        <p:nvSpPr>
          <p:cNvPr id="7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99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490066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9655-E15C-4CE9-BA8A-33E46F3425E4}" type="datetime1">
              <a:rPr lang="de-DE" smtClean="0"/>
              <a:t>23.09.2016</a:t>
            </a:fld>
            <a:endParaRPr lang="de-DE"/>
          </a:p>
        </p:txBody>
      </p:sp>
      <p:sp>
        <p:nvSpPr>
          <p:cNvPr id="9" name="Text Box 16"/>
          <p:cNvSpPr txBox="1">
            <a:spLocks noGrp="1" noChangeArrowheads="1"/>
          </p:cNvSpPr>
          <p:nvPr>
            <p:ph type="ftr" sz="quarter" idx="11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10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4BB13-A0C0-48FE-9C12-9902646F1777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66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F551-7A23-44FD-A1FB-C7E0640EFAD5}" type="datetime1">
              <a:rPr lang="de-DE" smtClean="0"/>
              <a:t>23.09.2016</a:t>
            </a:fld>
            <a:endParaRPr lang="de-DE"/>
          </a:p>
        </p:txBody>
      </p:sp>
      <p:sp>
        <p:nvSpPr>
          <p:cNvPr id="4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531812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8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59844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fld id="{17439A05-9D19-4FB3-AB07-095A3733912E}" type="datetime1">
              <a:rPr lang="de-DE" smtClean="0"/>
              <a:t>23.09.2016</a:t>
            </a:fld>
            <a:endParaRPr lang="de-DE" dirty="0"/>
          </a:p>
        </p:txBody>
      </p:sp>
      <p:pic>
        <p:nvPicPr>
          <p:cNvPr id="1027" name="Picture 7" descr="Streif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B9D1F02-C93D-43CC-9E86-93DAE503AB2B}" type="slidenum">
              <a:rPr lang="it-IT" altLang="de-DE" sz="1000">
                <a:solidFill>
                  <a:srgbClr val="0038F0"/>
                </a:solidFill>
                <a:latin typeface="Arial" charset="0"/>
              </a:rPr>
              <a:pPr algn="r"/>
              <a:t>‹Nr.›</a:t>
            </a:fld>
            <a:endParaRPr lang="it-IT" altLang="de-DE" sz="1000" dirty="0">
              <a:solidFill>
                <a:srgbClr val="0038F0"/>
              </a:solidFill>
              <a:latin typeface="Arial" charset="0"/>
            </a:endParaRP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7777163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36613"/>
            <a:ext cx="77771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1040" name="Text Box 16"/>
          <p:cNvSpPr txBox="1">
            <a:spLocks noGrp="1" noChangeArrowheads="1"/>
          </p:cNvSpPr>
          <p:nvPr>
            <p:ph type="ftr" sz="quarter" idx="3"/>
          </p:nvPr>
        </p:nvSpPr>
        <p:spPr bwMode="auto">
          <a:xfrm>
            <a:off x="603821" y="293688"/>
            <a:ext cx="3896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smtClean="0">
                <a:solidFill>
                  <a:srgbClr val="0038F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8F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354013" indent="-354013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lr>
          <a:srgbClr val="D3242E"/>
        </a:buClr>
        <a:buSzPct val="95000"/>
        <a:buFont typeface="Wingdings" pitchFamily="2" charset="2"/>
        <a:buChar char="n"/>
        <a:defRPr sz="2200">
          <a:solidFill>
            <a:srgbClr val="0038F0"/>
          </a:solidFill>
          <a:latin typeface="+mn-lt"/>
          <a:ea typeface="+mn-ea"/>
          <a:cs typeface="+mn-cs"/>
        </a:defRPr>
      </a:lvl1pPr>
      <a:lvl2pPr marL="719138" indent="-358775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lr>
          <a:srgbClr val="D3242E"/>
        </a:buClr>
        <a:buSzPct val="85000"/>
        <a:buFont typeface="Wingdings" pitchFamily="2" charset="2"/>
        <a:buChar char="n"/>
        <a:defRPr sz="2000">
          <a:solidFill>
            <a:srgbClr val="0038F0"/>
          </a:solidFill>
          <a:latin typeface="+mn-lt"/>
        </a:defRPr>
      </a:lvl2pPr>
      <a:lvl3pPr marL="1079500" indent="-360363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0038F0"/>
          </a:solidFill>
          <a:latin typeface="+mn-lt"/>
        </a:defRPr>
      </a:lvl3pPr>
      <a:lvl4pPr marL="1703388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0038F0"/>
          </a:solidFill>
          <a:latin typeface="+mn-lt"/>
        </a:defRPr>
      </a:lvl4pPr>
      <a:lvl5pPr marL="21113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244894"/>
          </a:solidFill>
          <a:latin typeface="+mn-lt"/>
        </a:defRPr>
      </a:lvl5pPr>
      <a:lvl6pPr marL="25685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6pPr>
      <a:lvl7pPr marL="30257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7pPr>
      <a:lvl8pPr marL="34829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8pPr>
      <a:lvl9pPr marL="3940175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•"/>
        <a:defRPr sz="1600">
          <a:solidFill>
            <a:srgbClr val="3333CC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557338"/>
            <a:ext cx="7772400" cy="1143000"/>
          </a:xfrm>
        </p:spPr>
        <p:txBody>
          <a:bodyPr/>
          <a:lstStyle/>
          <a:p>
            <a:r>
              <a:rPr lang="de-DE" altLang="de-DE" dirty="0" smtClean="0"/>
              <a:t>35. Sitzung des Beirates WRRL in Hessen</a:t>
            </a:r>
            <a:br>
              <a:rPr lang="de-DE" altLang="de-DE" dirty="0" smtClean="0"/>
            </a:br>
            <a:r>
              <a:rPr lang="de-DE" altLang="de-DE" dirty="0" smtClean="0"/>
              <a:t>22. September 2016 HMUKLV, Wiesbaden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indent="-540000" defTabSz="540000"/>
            <a:r>
              <a:rPr lang="de-DE" altLang="de-DE" smtClean="0"/>
              <a:t>TOP 5</a:t>
            </a:r>
            <a:r>
              <a:rPr lang="de-DE" altLang="de-DE" dirty="0" smtClean="0"/>
              <a:t>	Bereitstellung von Flächen im öffentlichen Eigentum für die Gewässerentwicklung</a:t>
            </a:r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Hessisches Ministerium für Umwelt, Klimaschutz,</a:t>
            </a:r>
          </a:p>
          <a:p>
            <a:pPr>
              <a:defRPr/>
            </a:pPr>
            <a:r>
              <a:rPr lang="de-DE" dirty="0" smtClean="0"/>
              <a:t>Landwirtschaft und Verbraucherschutz</a:t>
            </a:r>
          </a:p>
          <a:p>
            <a:pPr>
              <a:defRPr/>
            </a:pPr>
            <a:r>
              <a:rPr lang="de-DE" dirty="0" smtClean="0"/>
              <a:t>Barbara Siegert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64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Anlass zur Bereitstellung von Flächen im öffentlichen Eigentum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Oberflächengewässer und Uferbereiche sind durch die Nutzungen in der angrenzenden Aue und andere menschlichen Eingriffe in ihrer Struktur und in ihrem Abflussverhalten erheblich beeinträchtigt</a:t>
            </a:r>
            <a:endParaRPr lang="de-DE" dirty="0"/>
          </a:p>
          <a:p>
            <a:r>
              <a:rPr lang="de-DE" dirty="0" smtClean="0"/>
              <a:t>Begradigte und eingeengte Gewässer benötigen Raum, um sich eigendynamisch oder durch Maßnahmen initiiert in der Aue in einem Entwicklungskorridor ausbereiten zu können </a:t>
            </a:r>
          </a:p>
          <a:p>
            <a:r>
              <a:rPr lang="de-DE" dirty="0" smtClean="0"/>
              <a:t>Auf mindestens 35% der Fließlänge müssen gute strukturelle Abschnitte vorhanden sein</a:t>
            </a:r>
          </a:p>
          <a:p>
            <a:r>
              <a:rPr lang="de-DE" dirty="0" smtClean="0"/>
              <a:t>Es fehlen noch etwa 4.000 ha </a:t>
            </a:r>
            <a:r>
              <a:rPr lang="de-DE" dirty="0" err="1" smtClean="0"/>
              <a:t>ufernahe</a:t>
            </a:r>
            <a:r>
              <a:rPr lang="de-DE" dirty="0" smtClean="0"/>
              <a:t> </a:t>
            </a:r>
            <a:r>
              <a:rPr lang="de-DE" dirty="0" err="1" smtClean="0"/>
              <a:t>Fächen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763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Bereitstellung landeseigener Flächen der Forst- und Domänenverwaltung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Etwa 473 ha Flächen der Fiskalverwaltung grenzen an WRRL-Gewässern </a:t>
            </a:r>
          </a:p>
          <a:p>
            <a:r>
              <a:rPr lang="de-DE" dirty="0" smtClean="0"/>
              <a:t>Mögliche Maßnahmen auf diesen Flächen</a:t>
            </a:r>
          </a:p>
          <a:p>
            <a:pPr lvl="1"/>
            <a:r>
              <a:rPr lang="de-DE" dirty="0" smtClean="0"/>
              <a:t>Gestattung von Maßnahmen</a:t>
            </a:r>
          </a:p>
          <a:p>
            <a:pPr lvl="1"/>
            <a:r>
              <a:rPr lang="de-DE" dirty="0" smtClean="0"/>
              <a:t>Abgabe von Grundstücken an die Kommunen</a:t>
            </a:r>
          </a:p>
          <a:p>
            <a:pPr lvl="1"/>
            <a:r>
              <a:rPr lang="de-DE" dirty="0" smtClean="0"/>
              <a:t>Tausch von Flächen</a:t>
            </a:r>
            <a:endParaRPr lang="de-DE" dirty="0"/>
          </a:p>
          <a:p>
            <a:r>
              <a:rPr lang="de-DE" dirty="0" smtClean="0"/>
              <a:t>Bei Neuverpachtung im 5 m-Streifen </a:t>
            </a:r>
          </a:p>
          <a:p>
            <a:pPr lvl="1"/>
            <a:r>
              <a:rPr lang="de-DE" dirty="0" smtClean="0"/>
              <a:t>Dünge- und PSM-Verbot, Umwandlung von Ackerflächen in Grünland, </a:t>
            </a:r>
          </a:p>
          <a:p>
            <a:pPr lvl="1"/>
            <a:r>
              <a:rPr lang="de-DE" dirty="0" smtClean="0"/>
              <a:t>Duldung von eigendynamischen Entwicklungen und von Initialmaßnahmen im </a:t>
            </a:r>
            <a:r>
              <a:rPr lang="de-DE" dirty="0"/>
              <a:t>festgelegten Umfang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37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Pilotprojektes zur Bereitstellung von Flächen mittels Nutzungsausfallentschädigung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Noch in Vorbereitung mit dem Hochtaunuskreis</a:t>
            </a:r>
          </a:p>
          <a:p>
            <a:endParaRPr lang="de-DE" dirty="0"/>
          </a:p>
          <a:p>
            <a:r>
              <a:rPr lang="de-DE" dirty="0" smtClean="0"/>
              <a:t>Ziel ist die Flächenbereitstellung ohne Grundstückskauf (keine Änderung der Eigentums- und Nutzungs-verhältnisse)</a:t>
            </a:r>
          </a:p>
          <a:p>
            <a:endParaRPr lang="de-DE" dirty="0"/>
          </a:p>
          <a:p>
            <a:r>
              <a:rPr lang="de-DE" dirty="0" smtClean="0"/>
              <a:t>Konzept durch einen externen neutralen Moderator</a:t>
            </a:r>
          </a:p>
          <a:p>
            <a:endParaRPr lang="de-DE" dirty="0"/>
          </a:p>
          <a:p>
            <a:r>
              <a:rPr lang="de-DE" dirty="0" smtClean="0"/>
              <a:t>Vertragliche Regelungen mit betroffenen Eigentümern und Nutzern hinsichtlich des Umfangs der Maßnahmen und Duldungen sowie eines entsprechenden finanziellen Ausgleichs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40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Flächendarstellung im WRRL-Viewer (in Planung)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Darstellung aller öffentlicher Flächen</a:t>
            </a:r>
          </a:p>
          <a:p>
            <a:endParaRPr lang="de-DE" dirty="0"/>
          </a:p>
          <a:p>
            <a:r>
              <a:rPr lang="de-DE" dirty="0" smtClean="0"/>
              <a:t>Parzellen-konformer </a:t>
            </a:r>
            <a:br>
              <a:rPr lang="de-DE" dirty="0" smtClean="0"/>
            </a:br>
            <a:r>
              <a:rPr lang="de-DE" dirty="0" smtClean="0"/>
              <a:t>Gewässerverlauf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1F073-B0DF-47D1-A355-11FBCCF08046}" type="datetime1">
              <a:rPr lang="de-DE" smtClean="0"/>
              <a:t>23.09.2016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Hessisches Ministerium für Umwelt, Klimaschutz,</a:t>
            </a:r>
          </a:p>
          <a:p>
            <a:pPr>
              <a:defRPr/>
            </a:pPr>
            <a:r>
              <a:rPr lang="de-DE" smtClean="0"/>
              <a:t>Landwirtschaft und Verbraucherschutz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23219"/>
            <a:ext cx="5400600" cy="385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81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Hausvorlage">
  <a:themeElements>
    <a:clrScheme name="Hausvorlag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u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usvorlag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usvorlag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usvorlag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Hausvorlage</Template>
  <TotalTime>0</TotalTime>
  <Words>263</Words>
  <Application>Microsoft Office PowerPoint</Application>
  <PresentationFormat>Bildschirmpräsentation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Hausvorlage</vt:lpstr>
      <vt:lpstr>35. Sitzung des Beirates WRRL in Hessen 22. September 2016 HMUKLV, Wiesbaden</vt:lpstr>
      <vt:lpstr>Anlass zur Bereitstellung von Flächen im öffentlichen Eigentum</vt:lpstr>
      <vt:lpstr>Bereitstellung landeseigener Flächen der Forst- und Domänenverwaltung</vt:lpstr>
      <vt:lpstr>Pilotprojektes zur Bereitstellung von Flächen mittels Nutzungsausfallentschädigung</vt:lpstr>
      <vt:lpstr>Flächendarstellung im WRRL-Viewer (in Planung)</vt:lpstr>
    </vt:vector>
  </TitlesOfParts>
  <Manager>Frau Heck</Manager>
  <Company>Land Hessen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35. Sitzung des Beirates WRRL in Hessen 22. September 2016 HMUKLV, Wiesbaden</dc:title>
  <dc:creator>Siegert, Barbara (HMUKLV)</dc:creator>
  <cp:lastModifiedBy>Kaiser, Ulrich (HMUELV)</cp:lastModifiedBy>
  <cp:revision>14</cp:revision>
  <cp:lastPrinted>2016-09-22T10:21:57Z</cp:lastPrinted>
  <dcterms:created xsi:type="dcterms:W3CDTF">2016-09-22T08:51:51Z</dcterms:created>
  <dcterms:modified xsi:type="dcterms:W3CDTF">2016-09-23T11:24:58Z</dcterms:modified>
</cp:coreProperties>
</file>